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6" r:id="rId3"/>
    <p:sldId id="272" r:id="rId4"/>
    <p:sldId id="270" r:id="rId5"/>
    <p:sldId id="271" r:id="rId6"/>
    <p:sldId id="263" r:id="rId7"/>
    <p:sldId id="269" r:id="rId8"/>
  </p:sldIdLst>
  <p:sldSz cx="12192000" cy="6858000"/>
  <p:notesSz cx="6858000" cy="9144000"/>
  <p:embeddedFontLst>
    <p:embeddedFont>
      <p:font typeface="Pretendard" panose="02000503000000020004" pitchFamily="50" charset="-127"/>
      <p:regular r:id="rId10"/>
      <p:bold r:id="rId11"/>
    </p:embeddedFont>
    <p:embeddedFont>
      <p:font typeface="나눔바른고딕" panose="020B0600000101010101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9D379-BF87-4D8B-AFCF-0D151281D499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9FDC6-0201-4EB2-BF98-16B571E6D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4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E255-2CBE-4999-924D-5FFF2BBCC55B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9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D1C4-B4C2-4726-B48C-22FE6C409733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53821-9C7E-4089-8C43-EF248424F153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D1F1-7C73-4676-8749-BE8C282CCA41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4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CC1E-E026-46EF-80B9-0240DC54D129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C2D5-3FF3-4F55-A9A8-AC7679469A90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33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CC43-B269-42A1-9AB0-7EE82F07139E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7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141-53F0-49C2-AADE-FBA8947AB08C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8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E063-CDF8-4442-A1AA-107CE03E36B2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2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9868-41BD-4858-ACF7-B3FAEE562B28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3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3873-8A61-4CC0-A499-2BC753711A32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4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740A9-713A-418B-8427-C335E035DEAF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6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82440" y="1876098"/>
            <a:ext cx="362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2023-2 </a:t>
            </a:r>
            <a:r>
              <a:rPr lang="ko-KR" altLang="en-US" dirty="0"/>
              <a:t>기전융합종합설계 제안서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314" y="2673820"/>
            <a:ext cx="109773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+mj-lt"/>
                <a:ea typeface="맑은 고딕" panose="020B0503020000020004" pitchFamily="50" charset="-127"/>
              </a:rPr>
              <a:t>Spark Test</a:t>
            </a:r>
            <a:r>
              <a:rPr lang="ko-KR" altLang="en-US" sz="3500" b="1" dirty="0">
                <a:latin typeface="+mj-lt"/>
                <a:ea typeface="맑은 고딕" panose="020B0503020000020004" pitchFamily="50" charset="-127"/>
              </a:rPr>
              <a:t>를 이용한 강종 분류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9240" y="4086723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기계제어공학부 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21801017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김은찬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9240" y="4456055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지도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: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김영근 교수님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98432" y="670812"/>
            <a:ext cx="3220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23.10.12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24" y="5712200"/>
            <a:ext cx="2079752" cy="7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1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supervised Learning : PCA, K-Means | by Juneee | Almighty Data Science  Bootcamp | Medium">
            <a:extLst>
              <a:ext uri="{FF2B5EF4-FFF2-40B4-BE49-F238E27FC236}">
                <a16:creationId xmlns:a16="http://schemas.microsoft.com/office/drawing/2014/main" id="{E1B63144-480D-44A9-941E-1741C7B93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62" y="3428587"/>
            <a:ext cx="3992487" cy="300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994091-C233-4268-A902-0E387BED8EB6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일정</a:t>
            </a: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BB4082D-F7A1-468E-8155-FF255184B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56599"/>
              </p:ext>
            </p:extLst>
          </p:nvPr>
        </p:nvGraphicFramePr>
        <p:xfrm>
          <a:off x="2717256" y="504700"/>
          <a:ext cx="8220810" cy="285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70">
                  <a:extLst>
                    <a:ext uri="{9D8B030D-6E8A-4147-A177-3AD203B41FA5}">
                      <a16:colId xmlns:a16="http://schemas.microsoft.com/office/drawing/2014/main" val="1188935538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06111953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56103141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0082058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890475052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72977469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775254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20469361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36276226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5282088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82269727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91644306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51237838"/>
                    </a:ext>
                  </a:extLst>
                </a:gridCol>
              </a:tblGrid>
              <a:tr h="5707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15888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02523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69005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70276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542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40FA81-20DE-41BB-8CFA-01374390EE14}"/>
              </a:ext>
            </a:extLst>
          </p:cNvPr>
          <p:cNvSpPr txBox="1"/>
          <p:nvPr/>
        </p:nvSpPr>
        <p:spPr>
          <a:xfrm>
            <a:off x="1023572" y="640935"/>
            <a:ext cx="160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주차</a:t>
            </a:r>
            <a:r>
              <a:rPr lang="en-US" altLang="ko-KR" sz="1600" b="1" dirty="0"/>
              <a:t>(Week)</a:t>
            </a:r>
            <a:endParaRPr lang="ko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23E0D-C83C-4CD2-86D6-CD3D85F46624}"/>
              </a:ext>
            </a:extLst>
          </p:cNvPr>
          <p:cNvSpPr txBox="1"/>
          <p:nvPr/>
        </p:nvSpPr>
        <p:spPr>
          <a:xfrm>
            <a:off x="586869" y="2898909"/>
            <a:ext cx="203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논문 작성 및 보완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9F8BDE1-6213-4650-91BE-BC7143C15B14}"/>
              </a:ext>
            </a:extLst>
          </p:cNvPr>
          <p:cNvSpPr/>
          <p:nvPr/>
        </p:nvSpPr>
        <p:spPr>
          <a:xfrm>
            <a:off x="2784975" y="1190034"/>
            <a:ext cx="51089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2DD09C-D2AF-4550-BA5F-72BB921D63D8}"/>
              </a:ext>
            </a:extLst>
          </p:cNvPr>
          <p:cNvSpPr txBox="1"/>
          <p:nvPr/>
        </p:nvSpPr>
        <p:spPr>
          <a:xfrm>
            <a:off x="95786" y="2369231"/>
            <a:ext cx="2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i="0" u="none" strike="noStrike" dirty="0">
                <a:effectLst/>
                <a:latin typeface="Pretendard"/>
              </a:rPr>
              <a:t>특징 기반 분류 기법 실험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DB4CA-C350-4B8B-86FD-FEB691AAABE4}"/>
              </a:ext>
            </a:extLst>
          </p:cNvPr>
          <p:cNvSpPr txBox="1"/>
          <p:nvPr/>
        </p:nvSpPr>
        <p:spPr>
          <a:xfrm>
            <a:off x="-937317" y="1203852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Spark Test </a:t>
            </a:r>
            <a:r>
              <a:rPr lang="ko-KR" altLang="en-US" sz="1600" b="1" dirty="0"/>
              <a:t>공부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7BE0A-8DFE-4F01-B681-E4710ED2279E}"/>
              </a:ext>
            </a:extLst>
          </p:cNvPr>
          <p:cNvSpPr txBox="1"/>
          <p:nvPr/>
        </p:nvSpPr>
        <p:spPr>
          <a:xfrm>
            <a:off x="-891286" y="1797567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및 특징 추출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123E38-05FC-4BB4-9916-E1B472C4C269}"/>
              </a:ext>
            </a:extLst>
          </p:cNvPr>
          <p:cNvSpPr/>
          <p:nvPr/>
        </p:nvSpPr>
        <p:spPr>
          <a:xfrm>
            <a:off x="3397106" y="1778370"/>
            <a:ext cx="240948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01F3CB-452D-42BA-BEF0-C74B1E09614B}"/>
              </a:ext>
            </a:extLst>
          </p:cNvPr>
          <p:cNvSpPr/>
          <p:nvPr/>
        </p:nvSpPr>
        <p:spPr>
          <a:xfrm>
            <a:off x="5945778" y="2360439"/>
            <a:ext cx="238420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6800859-1FD6-48C2-B9C1-54E6672ADDFE}"/>
              </a:ext>
            </a:extLst>
          </p:cNvPr>
          <p:cNvSpPr/>
          <p:nvPr/>
        </p:nvSpPr>
        <p:spPr>
          <a:xfrm>
            <a:off x="8520495" y="2895568"/>
            <a:ext cx="109515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4280FF0-15D3-42FA-B0CF-BFE3ACBA32D7}"/>
              </a:ext>
            </a:extLst>
          </p:cNvPr>
          <p:cNvSpPr/>
          <p:nvPr/>
        </p:nvSpPr>
        <p:spPr>
          <a:xfrm>
            <a:off x="5235093" y="504700"/>
            <a:ext cx="646407" cy="2853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67FFD-9D85-4AFD-A825-4EEA8B225D35}"/>
              </a:ext>
            </a:extLst>
          </p:cNvPr>
          <p:cNvSpPr txBox="1"/>
          <p:nvPr/>
        </p:nvSpPr>
        <p:spPr>
          <a:xfrm>
            <a:off x="5558296" y="4336104"/>
            <a:ext cx="7304043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불꽃 만 검출 하여 특징 추출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PCA</a:t>
            </a:r>
            <a:r>
              <a:rPr lang="ko-KR" altLang="en-US" sz="1600" dirty="0"/>
              <a:t>와 </a:t>
            </a:r>
            <a:r>
              <a:rPr lang="en-US" altLang="ko-KR" sz="1600" dirty="0"/>
              <a:t>YOLOv5 </a:t>
            </a:r>
            <a:r>
              <a:rPr lang="ko-KR" altLang="en-US" sz="1600" dirty="0"/>
              <a:t>사용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6971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A64167-793A-4308-ACA5-437CD26E4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41" r="30131"/>
          <a:stretch/>
        </p:blipFill>
        <p:spPr>
          <a:xfrm>
            <a:off x="802005" y="1385718"/>
            <a:ext cx="5098415" cy="360278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비교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F8C592-F7DE-412C-9AA8-88B556099B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021" r="30131"/>
          <a:stretch/>
        </p:blipFill>
        <p:spPr>
          <a:xfrm>
            <a:off x="6181725" y="1385718"/>
            <a:ext cx="5098415" cy="35932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06210D-C4C0-4608-8A97-7A6796E626C4}"/>
              </a:ext>
            </a:extLst>
          </p:cNvPr>
          <p:cNvSpPr txBox="1"/>
          <p:nvPr/>
        </p:nvSpPr>
        <p:spPr>
          <a:xfrm>
            <a:off x="2625694" y="5084272"/>
            <a:ext cx="1445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PCA </a:t>
            </a:r>
            <a:r>
              <a:rPr lang="ko-KR" altLang="en-US" sz="1400" b="1" dirty="0"/>
              <a:t>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E6F8A-B2A2-4861-8875-4BE32C0AA61A}"/>
              </a:ext>
            </a:extLst>
          </p:cNvPr>
          <p:cNvSpPr txBox="1"/>
          <p:nvPr/>
        </p:nvSpPr>
        <p:spPr>
          <a:xfrm>
            <a:off x="8078048" y="5084272"/>
            <a:ext cx="1445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YOLOv5 </a:t>
            </a:r>
            <a:r>
              <a:rPr lang="ko-KR" altLang="en-US" sz="1400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64700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5051994C-D1A2-4E9D-A6D9-EEBDCFCBB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71577" r="69863" b="9039"/>
          <a:stretch/>
        </p:blipFill>
        <p:spPr>
          <a:xfrm>
            <a:off x="6321457" y="1025971"/>
            <a:ext cx="2533546" cy="194108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PCA </a:t>
            </a:r>
            <a:r>
              <a:rPr lang="ko-KR" altLang="en-US" b="1" dirty="0"/>
              <a:t>사용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6EF019D-0AB8-4DEC-92E0-1CB6448FE9EE}"/>
              </a:ext>
            </a:extLst>
          </p:cNvPr>
          <p:cNvGrpSpPr/>
          <p:nvPr/>
        </p:nvGrpSpPr>
        <p:grpSpPr>
          <a:xfrm>
            <a:off x="601558" y="1025971"/>
            <a:ext cx="5210887" cy="4503631"/>
            <a:chOff x="188741" y="1141031"/>
            <a:chExt cx="5210887" cy="450363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39B86C7-630E-4146-83F4-F4B95E82169A}"/>
                </a:ext>
              </a:extLst>
            </p:cNvPr>
            <p:cNvGrpSpPr/>
            <p:nvPr/>
          </p:nvGrpSpPr>
          <p:grpSpPr>
            <a:xfrm>
              <a:off x="188741" y="1145424"/>
              <a:ext cx="4986137" cy="4499238"/>
              <a:chOff x="206325" y="1145424"/>
              <a:chExt cx="4986137" cy="4499238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114F800-6127-45AC-98F6-0EA3C36278CC}"/>
                  </a:ext>
                </a:extLst>
              </p:cNvPr>
              <p:cNvGrpSpPr/>
              <p:nvPr/>
            </p:nvGrpSpPr>
            <p:grpSpPr>
              <a:xfrm>
                <a:off x="206325" y="1145424"/>
                <a:ext cx="4986137" cy="4499238"/>
                <a:chOff x="206325" y="1145424"/>
                <a:chExt cx="4986137" cy="4499238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D0D54836-C538-44DB-826D-33D28F48D4CD}"/>
                    </a:ext>
                  </a:extLst>
                </p:cNvPr>
                <p:cNvGrpSpPr/>
                <p:nvPr/>
              </p:nvGrpSpPr>
              <p:grpSpPr>
                <a:xfrm>
                  <a:off x="206325" y="1145424"/>
                  <a:ext cx="3085353" cy="4499238"/>
                  <a:chOff x="206325" y="1145424"/>
                  <a:chExt cx="3085353" cy="4499238"/>
                </a:xfrm>
              </p:grpSpPr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DB21A5C1-E83F-4027-9427-B037E3E3DB0B}"/>
                      </a:ext>
                    </a:extLst>
                  </p:cNvPr>
                  <p:cNvGrpSpPr/>
                  <p:nvPr/>
                </p:nvGrpSpPr>
                <p:grpSpPr>
                  <a:xfrm>
                    <a:off x="206325" y="1145424"/>
                    <a:ext cx="3085353" cy="4499238"/>
                    <a:chOff x="206325" y="1145424"/>
                    <a:chExt cx="3085353" cy="4499238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61119F21-2C3F-4379-B7E2-0A9BD06C37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325" y="1145424"/>
                      <a:ext cx="3085353" cy="4499238"/>
                      <a:chOff x="508000" y="1036241"/>
                      <a:chExt cx="3085353" cy="4499238"/>
                    </a:xfrm>
                  </p:grpSpPr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3A4FA9D5-16B2-419B-AC7D-23353C0D1E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8000" y="1665184"/>
                        <a:ext cx="762000" cy="46166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/>
                          <a:t>Video</a:t>
                        </a:r>
                        <a:r>
                          <a:rPr lang="ko-KR" altLang="en-US" sz="1200" dirty="0"/>
                          <a:t> </a:t>
                        </a:r>
                        <a:r>
                          <a:rPr lang="en-US" altLang="ko-KR" sz="1200" dirty="0"/>
                          <a:t>Capture</a:t>
                        </a:r>
                        <a:endParaRPr lang="ko-KR" altLang="en-US" sz="1200" dirty="0"/>
                      </a:p>
                    </p:txBody>
                  </p:sp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877A0234-C471-4502-847B-2E20AD3D2A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2353" y="1665184"/>
                        <a:ext cx="1320800" cy="46166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/>
                          <a:t>Video</a:t>
                        </a:r>
                        <a:r>
                          <a:rPr lang="ko-KR" altLang="en-US" sz="1200" dirty="0"/>
                          <a:t> </a:t>
                        </a:r>
                        <a:r>
                          <a:rPr lang="en-US" altLang="ko-KR" sz="1200" dirty="0"/>
                          <a:t>to</a:t>
                        </a:r>
                        <a:r>
                          <a:rPr lang="ko-KR" altLang="en-US" sz="1200" dirty="0"/>
                          <a:t> </a:t>
                        </a:r>
                        <a:r>
                          <a:rPr lang="en-US" altLang="ko-KR" sz="1200" dirty="0"/>
                          <a:t>Image</a:t>
                        </a:r>
                        <a:r>
                          <a:rPr lang="ko-KR" altLang="en-US" sz="1200" dirty="0"/>
                          <a:t> </a:t>
                        </a:r>
                        <a:r>
                          <a:rPr lang="en-US" altLang="ko-KR" sz="1200" dirty="0"/>
                          <a:t>Sequence</a:t>
                        </a:r>
                      </a:p>
                    </p:txBody>
                  </p:sp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DB7ED6D6-FF81-42C7-A96C-CF38F9B25E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2353" y="2408303"/>
                        <a:ext cx="1320800" cy="276999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/>
                          <a:t>Gray Scale</a:t>
                        </a:r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619803D1-9755-4965-8A5F-44CC9667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2353" y="2970429"/>
                        <a:ext cx="1320800" cy="46166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/>
                          <a:t>Binary Thresholding</a:t>
                        </a:r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92DD15E6-F2FC-492A-AB0C-C5FC187E6D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2353" y="3722314"/>
                        <a:ext cx="1320800" cy="276999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/>
                          <a:t>Canny</a:t>
                        </a:r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85918032-3077-4C68-B304-E2BF1132E3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5606" y="4312056"/>
                        <a:ext cx="1320800" cy="276999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/>
                          <a:t>PCA in Grid</a:t>
                        </a:r>
                      </a:p>
                    </p:txBody>
                  </p:sp>
                  <p:cxnSp>
                    <p:nvCxnSpPr>
                      <p:cNvPr id="17" name="직선 화살표 연결선 16">
                        <a:extLst>
                          <a:ext uri="{FF2B5EF4-FFF2-40B4-BE49-F238E27FC236}">
                            <a16:creationId xmlns:a16="http://schemas.microsoft.com/office/drawing/2014/main" id="{E2CFFD18-ABAF-4988-B62E-56C5DD701524}"/>
                          </a:ext>
                        </a:extLst>
                      </p:cNvPr>
                      <p:cNvCxnSpPr>
                        <a:stCxn id="12" idx="2"/>
                        <a:endCxn id="13" idx="0"/>
                      </p:cNvCxnSpPr>
                      <p:nvPr/>
                    </p:nvCxnSpPr>
                    <p:spPr>
                      <a:xfrm>
                        <a:off x="2602753" y="2126849"/>
                        <a:ext cx="0" cy="281454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직선 화살표 연결선 17">
                        <a:extLst>
                          <a:ext uri="{FF2B5EF4-FFF2-40B4-BE49-F238E27FC236}">
                            <a16:creationId xmlns:a16="http://schemas.microsoft.com/office/drawing/2014/main" id="{A71290EA-383A-44C1-8608-197A6A5894E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602753" y="2688975"/>
                        <a:ext cx="0" cy="281454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" name="직선 화살표 연결선 18">
                        <a:extLst>
                          <a:ext uri="{FF2B5EF4-FFF2-40B4-BE49-F238E27FC236}">
                            <a16:creationId xmlns:a16="http://schemas.microsoft.com/office/drawing/2014/main" id="{1016EAD5-EE97-4EB6-9FA0-C98C410EE6D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602753" y="3432066"/>
                        <a:ext cx="0" cy="281454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" name="직선 화살표 연결선 19">
                        <a:extLst>
                          <a:ext uri="{FF2B5EF4-FFF2-40B4-BE49-F238E27FC236}">
                            <a16:creationId xmlns:a16="http://schemas.microsoft.com/office/drawing/2014/main" id="{96F5F2CA-0FF1-4E31-9510-31F21AE2BCB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605741" y="4008101"/>
                        <a:ext cx="0" cy="281454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1" name="사각형: 둥근 모서리 20">
                        <a:extLst>
                          <a:ext uri="{FF2B5EF4-FFF2-40B4-BE49-F238E27FC236}">
                            <a16:creationId xmlns:a16="http://schemas.microsoft.com/office/drawing/2014/main" id="{C122A5D0-59CE-42FB-86A3-8B9F8A2A0E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2153" y="1308847"/>
                        <a:ext cx="1981200" cy="4226632"/>
                      </a:xfrm>
                      <a:prstGeom prst="round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D92A2E6-BD39-44D7-BAEF-4759217D32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79985" y="1036241"/>
                        <a:ext cx="144553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/>
                          <a:t>Image Processing</a:t>
                        </a:r>
                        <a:endParaRPr lang="ko-KR" altLang="en-US" sz="1200" dirty="0"/>
                      </a:p>
                    </p:txBody>
                  </p:sp>
                  <p:cxnSp>
                    <p:nvCxnSpPr>
                      <p:cNvPr id="23" name="직선 화살표 연결선 22">
                        <a:extLst>
                          <a:ext uri="{FF2B5EF4-FFF2-40B4-BE49-F238E27FC236}">
                            <a16:creationId xmlns:a16="http://schemas.microsoft.com/office/drawing/2014/main" id="{E9A2B02E-721F-48A0-A877-FED499A73A4A}"/>
                          </a:ext>
                        </a:extLst>
                      </p:cNvPr>
                      <p:cNvCxnSpPr>
                        <a:stCxn id="11" idx="3"/>
                        <a:endCxn id="12" idx="1"/>
                      </p:cNvCxnSpPr>
                      <p:nvPr/>
                    </p:nvCxnSpPr>
                    <p:spPr>
                      <a:xfrm>
                        <a:off x="1270000" y="1896017"/>
                        <a:ext cx="672353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AA7749A-A280-4187-A605-B8643713CD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0678" y="5009765"/>
                      <a:ext cx="1320800" cy="276999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/>
                        <a:t>Gradient Outlier</a:t>
                      </a:r>
                    </a:p>
                  </p:txBody>
                </p:sp>
              </p:grpSp>
              <p:cxnSp>
                <p:nvCxnSpPr>
                  <p:cNvPr id="25" name="직선 화살표 연결선 24">
                    <a:extLst>
                      <a:ext uri="{FF2B5EF4-FFF2-40B4-BE49-F238E27FC236}">
                        <a16:creationId xmlns:a16="http://schemas.microsoft.com/office/drawing/2014/main" id="{5E0B818B-B9E7-4A99-9197-16AD33C7B42D}"/>
                      </a:ext>
                    </a:extLst>
                  </p:cNvPr>
                  <p:cNvCxnSpPr/>
                  <p:nvPr/>
                </p:nvCxnSpPr>
                <p:spPr>
                  <a:xfrm>
                    <a:off x="2310813" y="4705810"/>
                    <a:ext cx="0" cy="281454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연결선: 꺾임 27">
                  <a:extLst>
                    <a:ext uri="{FF2B5EF4-FFF2-40B4-BE49-F238E27FC236}">
                      <a16:creationId xmlns:a16="http://schemas.microsoft.com/office/drawing/2014/main" id="{CE01C4D1-BB9F-437E-89F7-54E4183F376F}"/>
                    </a:ext>
                  </a:extLst>
                </p:cNvPr>
                <p:cNvCxnSpPr>
                  <a:cxnSpLocks/>
                  <a:endCxn id="29" idx="1"/>
                </p:cNvCxnSpPr>
                <p:nvPr/>
              </p:nvCxnSpPr>
              <p:spPr>
                <a:xfrm flipV="1">
                  <a:off x="2954731" y="1911214"/>
                  <a:ext cx="916931" cy="3230441"/>
                </a:xfrm>
                <a:prstGeom prst="bentConnector3">
                  <a:avLst>
                    <a:gd name="adj1" fmla="val 65342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E1841F2-080B-4328-8375-B817FC7B3E6C}"/>
                    </a:ext>
                  </a:extLst>
                </p:cNvPr>
                <p:cNvSpPr txBox="1"/>
                <p:nvPr/>
              </p:nvSpPr>
              <p:spPr>
                <a:xfrm>
                  <a:off x="3871662" y="1772714"/>
                  <a:ext cx="1320800" cy="27699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Count Pixel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4389168-B2E5-4934-A7F8-2BAF20BAE138}"/>
                    </a:ext>
                  </a:extLst>
                </p:cNvPr>
                <p:cNvSpPr txBox="1"/>
                <p:nvPr/>
              </p:nvSpPr>
              <p:spPr>
                <a:xfrm>
                  <a:off x="3861926" y="2332820"/>
                  <a:ext cx="1320800" cy="27699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Mean</a:t>
                  </a:r>
                </a:p>
              </p:txBody>
            </p:sp>
          </p:grp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E111FD95-A579-4E04-B852-1CB8DF48C344}"/>
                  </a:ext>
                </a:extLst>
              </p:cNvPr>
              <p:cNvCxnSpPr/>
              <p:nvPr/>
            </p:nvCxnSpPr>
            <p:spPr>
              <a:xfrm>
                <a:off x="4522326" y="2051366"/>
                <a:ext cx="0" cy="2814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D6ECC99-77F8-46A8-B906-D19349CBF0CA}"/>
                </a:ext>
              </a:extLst>
            </p:cNvPr>
            <p:cNvSpPr/>
            <p:nvPr/>
          </p:nvSpPr>
          <p:spPr>
            <a:xfrm>
              <a:off x="3699976" y="1404635"/>
              <a:ext cx="1601786" cy="161112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1FF879-E779-40A7-8D92-15C7D776FB4A}"/>
                </a:ext>
              </a:extLst>
            </p:cNvPr>
            <p:cNvSpPr txBox="1"/>
            <p:nvPr/>
          </p:nvSpPr>
          <p:spPr>
            <a:xfrm>
              <a:off x="3602109" y="1141031"/>
              <a:ext cx="1797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Feature Extraction</a:t>
              </a:r>
              <a:endParaRPr lang="ko-KR" altLang="en-US" sz="1200" dirty="0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ECB51F8-0796-4DF5-BCC6-0C68B05779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1" t="71540" r="69562" b="9075"/>
          <a:stretch/>
        </p:blipFill>
        <p:spPr>
          <a:xfrm>
            <a:off x="6351684" y="3420792"/>
            <a:ext cx="2503319" cy="191792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83638CA-E2CB-42C2-A95F-FEE596FA92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9" t="72101" r="69915" b="8513"/>
          <a:stretch/>
        </p:blipFill>
        <p:spPr>
          <a:xfrm>
            <a:off x="9105382" y="1025971"/>
            <a:ext cx="2503319" cy="19410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CEB49D8-AA71-405E-A4A8-358601FAC68A}"/>
              </a:ext>
            </a:extLst>
          </p:cNvPr>
          <p:cNvSpPr txBox="1"/>
          <p:nvPr/>
        </p:nvSpPr>
        <p:spPr>
          <a:xfrm>
            <a:off x="6865462" y="2998874"/>
            <a:ext cx="1445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스파크 원본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2F2690-033A-4AF3-A223-EDDFB3D978E7}"/>
              </a:ext>
            </a:extLst>
          </p:cNvPr>
          <p:cNvSpPr txBox="1"/>
          <p:nvPr/>
        </p:nvSpPr>
        <p:spPr>
          <a:xfrm>
            <a:off x="9634273" y="3018063"/>
            <a:ext cx="1445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Grid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PCA</a:t>
            </a:r>
            <a:endParaRPr lang="ko-KR" altLang="en-US" sz="1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0E9153-D27B-405C-8F3D-E6DF62A9479E}"/>
              </a:ext>
            </a:extLst>
          </p:cNvPr>
          <p:cNvSpPr txBox="1"/>
          <p:nvPr/>
        </p:nvSpPr>
        <p:spPr>
          <a:xfrm>
            <a:off x="6880575" y="5383401"/>
            <a:ext cx="1445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Explosion </a:t>
            </a:r>
            <a:r>
              <a:rPr lang="ko-KR" altLang="en-US" sz="1400" b="1" dirty="0"/>
              <a:t>검출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ABC319-555A-4606-8149-BFA51B940926}"/>
              </a:ext>
            </a:extLst>
          </p:cNvPr>
          <p:cNvSpPr txBox="1"/>
          <p:nvPr/>
        </p:nvSpPr>
        <p:spPr>
          <a:xfrm>
            <a:off x="2010756" y="5683462"/>
            <a:ext cx="1445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Flow Chart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7310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PCA </a:t>
            </a:r>
            <a:r>
              <a:rPr lang="ko-KR" altLang="en-US" b="1" dirty="0"/>
              <a:t>사용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1EF523B-384D-4296-BE53-3EDA369F0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93" y="1190441"/>
            <a:ext cx="4669150" cy="3840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51-EF82-4608-A73C-14B898FA7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57" y="970572"/>
            <a:ext cx="6419850" cy="42799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A7F1622-4185-42CC-87DE-0B2BC321B517}"/>
              </a:ext>
            </a:extLst>
          </p:cNvPr>
          <p:cNvSpPr txBox="1"/>
          <p:nvPr/>
        </p:nvSpPr>
        <p:spPr>
          <a:xfrm>
            <a:off x="2876514" y="5341447"/>
            <a:ext cx="1445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감지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된 스파크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A426B0-52C0-43D8-B5A3-110B9E6B881F}"/>
              </a:ext>
            </a:extLst>
          </p:cNvPr>
          <p:cNvSpPr txBox="1"/>
          <p:nvPr/>
        </p:nvSpPr>
        <p:spPr>
          <a:xfrm>
            <a:off x="8588344" y="5250472"/>
            <a:ext cx="247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이진화 된 이미지에서 박스 내에 픽셀 값이 </a:t>
            </a:r>
            <a:r>
              <a:rPr lang="en-US" altLang="ko-KR" sz="1400" dirty="0"/>
              <a:t>1</a:t>
            </a:r>
            <a:r>
              <a:rPr lang="ko-KR" altLang="en-US" sz="1400" dirty="0"/>
              <a:t>인 픽셀 수 </a:t>
            </a:r>
          </a:p>
        </p:txBody>
      </p:sp>
    </p:spTree>
    <p:extLst>
      <p:ext uri="{BB962C8B-B14F-4D97-AF65-F5344CB8AC3E}">
        <p14:creationId xmlns:p14="http://schemas.microsoft.com/office/powerpoint/2010/main" val="401494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YOLOv5 </a:t>
            </a:r>
            <a:r>
              <a:rPr lang="ko-KR" altLang="en-US" b="1" dirty="0"/>
              <a:t>사용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8F8506-151B-4B65-AA5B-7F2DF7262675}"/>
              </a:ext>
            </a:extLst>
          </p:cNvPr>
          <p:cNvGrpSpPr/>
          <p:nvPr/>
        </p:nvGrpSpPr>
        <p:grpSpPr>
          <a:xfrm>
            <a:off x="593443" y="1714912"/>
            <a:ext cx="3941847" cy="4033268"/>
            <a:chOff x="373674" y="494764"/>
            <a:chExt cx="3941847" cy="403326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1AE852-8976-44C7-ACC0-8F0C27C10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57" y="494764"/>
              <a:ext cx="3811464" cy="2073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7603246-D4A0-42C9-8B3F-5C3B5236A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74" y="2456012"/>
              <a:ext cx="1830284" cy="207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3B81D5FF-BA05-433B-B4A2-BECD5B75D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237" y="2456012"/>
              <a:ext cx="1830284" cy="207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520EDEE-4922-437B-9A0B-4F6490F5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11" y="890525"/>
            <a:ext cx="4407912" cy="7237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F8C592-F7DE-412C-9AA8-88B556099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689" y="1399892"/>
            <a:ext cx="6096851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19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C77E5-CCDA-4E11-8025-470C01BFC815}"/>
              </a:ext>
            </a:extLst>
          </p:cNvPr>
          <p:cNvSpPr txBox="1"/>
          <p:nvPr/>
        </p:nvSpPr>
        <p:spPr>
          <a:xfrm>
            <a:off x="111760" y="121888"/>
            <a:ext cx="38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다음 주 진행 상황</a:t>
            </a:r>
          </a:p>
        </p:txBody>
      </p: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E9BA5404-F0CA-4578-8935-41974246F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379562"/>
              </p:ext>
            </p:extLst>
          </p:nvPr>
        </p:nvGraphicFramePr>
        <p:xfrm>
          <a:off x="3012531" y="1561975"/>
          <a:ext cx="8220810" cy="285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70">
                  <a:extLst>
                    <a:ext uri="{9D8B030D-6E8A-4147-A177-3AD203B41FA5}">
                      <a16:colId xmlns:a16="http://schemas.microsoft.com/office/drawing/2014/main" val="1188935538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06111953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56103141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0082058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890475052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72977469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775254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20469361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36276226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5282088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82269727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91644306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51237838"/>
                    </a:ext>
                  </a:extLst>
                </a:gridCol>
              </a:tblGrid>
              <a:tr h="5707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15888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02523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69005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70276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5424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64B027A-AC1B-4EA7-AC2D-E6DBA6E5A840}"/>
              </a:ext>
            </a:extLst>
          </p:cNvPr>
          <p:cNvSpPr txBox="1"/>
          <p:nvPr/>
        </p:nvSpPr>
        <p:spPr>
          <a:xfrm>
            <a:off x="1318847" y="1698210"/>
            <a:ext cx="160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주차</a:t>
            </a:r>
            <a:r>
              <a:rPr lang="en-US" altLang="ko-KR" sz="1600" b="1" dirty="0"/>
              <a:t>(Week)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96313-E92B-4A94-BE3A-63ACED87B9F2}"/>
              </a:ext>
            </a:extLst>
          </p:cNvPr>
          <p:cNvSpPr txBox="1"/>
          <p:nvPr/>
        </p:nvSpPr>
        <p:spPr>
          <a:xfrm>
            <a:off x="882144" y="3956184"/>
            <a:ext cx="203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논문 작성 및 보완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380959-78F1-4C89-A589-DBC6CA5BB7A6}"/>
              </a:ext>
            </a:extLst>
          </p:cNvPr>
          <p:cNvSpPr/>
          <p:nvPr/>
        </p:nvSpPr>
        <p:spPr>
          <a:xfrm>
            <a:off x="3080250" y="2247309"/>
            <a:ext cx="51089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CC3828-D7FB-4617-B5D5-5324F64EBF9A}"/>
              </a:ext>
            </a:extLst>
          </p:cNvPr>
          <p:cNvSpPr txBox="1"/>
          <p:nvPr/>
        </p:nvSpPr>
        <p:spPr>
          <a:xfrm>
            <a:off x="391061" y="3426506"/>
            <a:ext cx="2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i="0" u="none" strike="noStrike" dirty="0">
                <a:effectLst/>
                <a:latin typeface="Pretendard"/>
              </a:rPr>
              <a:t>특징 기반 분류 기법 실험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9B99B-11C6-4D52-87E7-2E7590A46E2C}"/>
              </a:ext>
            </a:extLst>
          </p:cNvPr>
          <p:cNvSpPr txBox="1"/>
          <p:nvPr/>
        </p:nvSpPr>
        <p:spPr>
          <a:xfrm>
            <a:off x="-642042" y="2261127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Spark Test </a:t>
            </a:r>
            <a:r>
              <a:rPr lang="ko-KR" altLang="en-US" sz="1600" b="1" dirty="0"/>
              <a:t>공부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83E08-2702-4C78-A0EC-3741B3A20487}"/>
              </a:ext>
            </a:extLst>
          </p:cNvPr>
          <p:cNvSpPr txBox="1"/>
          <p:nvPr/>
        </p:nvSpPr>
        <p:spPr>
          <a:xfrm>
            <a:off x="-596011" y="2854842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및 특징 추출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7EFE81D-2EF3-43A9-ADBF-3C46D7D4EC4F}"/>
              </a:ext>
            </a:extLst>
          </p:cNvPr>
          <p:cNvSpPr/>
          <p:nvPr/>
        </p:nvSpPr>
        <p:spPr>
          <a:xfrm>
            <a:off x="3692381" y="2835645"/>
            <a:ext cx="240948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BAD7A62-31CA-41FA-82E8-EB0F273480AC}"/>
              </a:ext>
            </a:extLst>
          </p:cNvPr>
          <p:cNvSpPr/>
          <p:nvPr/>
        </p:nvSpPr>
        <p:spPr>
          <a:xfrm>
            <a:off x="6241053" y="3417714"/>
            <a:ext cx="238420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2D0CF6A-4CDE-4E6E-B7FB-E739E4691021}"/>
              </a:ext>
            </a:extLst>
          </p:cNvPr>
          <p:cNvSpPr/>
          <p:nvPr/>
        </p:nvSpPr>
        <p:spPr>
          <a:xfrm>
            <a:off x="8815770" y="3952843"/>
            <a:ext cx="109515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D945A53-C02B-4F32-A396-76EF9408ACC4}"/>
              </a:ext>
            </a:extLst>
          </p:cNvPr>
          <p:cNvSpPr/>
          <p:nvPr/>
        </p:nvSpPr>
        <p:spPr>
          <a:xfrm>
            <a:off x="6163415" y="1561975"/>
            <a:ext cx="646407" cy="2853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138EF-20A1-4C45-8C97-F4F7E9DF0DB4}"/>
              </a:ext>
            </a:extLst>
          </p:cNvPr>
          <p:cNvSpPr txBox="1"/>
          <p:nvPr/>
        </p:nvSpPr>
        <p:spPr>
          <a:xfrm>
            <a:off x="2919582" y="4765203"/>
            <a:ext cx="7304043" cy="152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파라미터 수정하여 </a:t>
            </a:r>
            <a:r>
              <a:rPr lang="en-US" altLang="ko-KR" sz="1600" dirty="0"/>
              <a:t>Explosion Spark</a:t>
            </a:r>
            <a:r>
              <a:rPr lang="ko-KR" altLang="en-US" sz="1600" dirty="0"/>
              <a:t> ↑</a:t>
            </a:r>
            <a:r>
              <a:rPr lang="en-US" altLang="ko-KR" sz="1600" dirty="0"/>
              <a:t> Streamline Spark </a:t>
            </a:r>
            <a:r>
              <a:rPr lang="ko-KR" altLang="en-US" sz="1600" dirty="0"/>
              <a:t>↓</a:t>
            </a:r>
            <a:r>
              <a:rPr lang="en-US" altLang="ko-KR" sz="16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특징 추출 후 </a:t>
            </a:r>
            <a:r>
              <a:rPr lang="ko-KR" altLang="en-US" sz="1600" dirty="0" err="1"/>
              <a:t>머신러닝으로</a:t>
            </a:r>
            <a:r>
              <a:rPr lang="ko-KR" altLang="en-US" sz="1600" dirty="0"/>
              <a:t> 분류 적용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탄소 함유량 격차 적은 것에 적용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YOLOv5(</a:t>
            </a:r>
            <a:r>
              <a:rPr lang="en-US" altLang="ko-KR" sz="1600" dirty="0" err="1"/>
              <a:t>m,x</a:t>
            </a:r>
            <a:r>
              <a:rPr lang="en-US" altLang="ko-KR" sz="1600" dirty="0"/>
              <a:t>…) </a:t>
            </a:r>
            <a:r>
              <a:rPr lang="ko-KR" altLang="en-US" sz="1600" dirty="0"/>
              <a:t>사용하여 비교</a:t>
            </a:r>
            <a:endParaRPr lang="en-US" altLang="ko-KR" sz="1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527523-0FCF-499C-B0D0-683C8E411019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2932993" y="5568160"/>
            <a:ext cx="5705672" cy="63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25A0B0-8E57-477D-B6B3-EAB8914D607B}"/>
              </a:ext>
            </a:extLst>
          </p:cNvPr>
          <p:cNvSpPr txBox="1"/>
          <p:nvPr/>
        </p:nvSpPr>
        <p:spPr>
          <a:xfrm>
            <a:off x="8638665" y="5429660"/>
            <a:ext cx="203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이번 주</a:t>
            </a:r>
          </a:p>
        </p:txBody>
      </p:sp>
    </p:spTree>
    <p:extLst>
      <p:ext uri="{BB962C8B-B14F-4D97-AF65-F5344CB8AC3E}">
        <p14:creationId xmlns:p14="http://schemas.microsoft.com/office/powerpoint/2010/main" val="2311515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은찬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5236</TotalTime>
  <Words>194</Words>
  <Application>Microsoft Office PowerPoint</Application>
  <PresentationFormat>와이드스크린</PresentationFormat>
  <Paragraphs>79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Pretendard</vt:lpstr>
      <vt:lpstr>맑은 고딕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김은찬</dc:creator>
  <cp:lastModifiedBy>eunchan</cp:lastModifiedBy>
  <cp:revision>371</cp:revision>
  <dcterms:created xsi:type="dcterms:W3CDTF">2023-06-28T14:15:35Z</dcterms:created>
  <dcterms:modified xsi:type="dcterms:W3CDTF">2023-10-13T05:29:23Z</dcterms:modified>
</cp:coreProperties>
</file>